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4"/>
  </p:notesMasterIdLst>
  <p:sldIdLst>
    <p:sldId id="260" r:id="rId2"/>
    <p:sldId id="296" r:id="rId3"/>
    <p:sldId id="285" r:id="rId4"/>
    <p:sldId id="297" r:id="rId5"/>
    <p:sldId id="284" r:id="rId6"/>
    <p:sldId id="293" r:id="rId7"/>
    <p:sldId id="295" r:id="rId8"/>
    <p:sldId id="292" r:id="rId9"/>
    <p:sldId id="277" r:id="rId10"/>
    <p:sldId id="298" r:id="rId11"/>
    <p:sldId id="290" r:id="rId12"/>
    <p:sldId id="29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8915BBD-E5CD-480B-94C0-5B7BDBF83457}" type="datetimeFigureOut">
              <a:rPr lang="en-US"/>
              <a:pPr>
                <a:defRPr/>
              </a:pPr>
              <a:t>6/13/2013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409CF84-1183-4808-BA9A-D18C0C041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082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0A06B3-881E-4C16-B9B3-8F060F29678C}" type="slidenum">
              <a:rPr 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ultimedia logo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057400" y="304800"/>
            <a:ext cx="66294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1600200"/>
            <a:ext cx="5715000" cy="2819400"/>
          </a:xfrm>
        </p:spPr>
        <p:txBody>
          <a:bodyPr/>
          <a:lstStyle>
            <a:lvl1pPr marL="0" indent="0">
              <a:buFont typeface="Times" pitchFamily="1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2057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34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A1E32-E3D0-47F5-A831-028A7C0A8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8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228600"/>
            <a:ext cx="1638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228600"/>
            <a:ext cx="47625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C0628B-8C5E-4167-B70C-8D566E234C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28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28600"/>
            <a:ext cx="65532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057400" y="1600200"/>
            <a:ext cx="61722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DD4FB-666D-496B-A9AD-D979FF7C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ED2FE-5DBA-41F3-8C9D-167EDD610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6C0F7-E4DF-45BE-8737-A5AB441D4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9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30099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E2C0-6D8A-4C1C-8714-1742C554A3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44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8994-BB60-4540-9F27-D8CC25039E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0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505CA-4EFA-40A0-AE9A-207DF277F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11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60639-42E3-44D1-9CA5-CA2A2DB75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1822F-4C85-4718-9B2E-67F60BC46C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8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86714-7328-479B-A9B4-955AAA2526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3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multimedia logo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228600"/>
            <a:ext cx="6553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600200"/>
            <a:ext cx="6172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solidFill>
                  <a:srgbClr val="79878B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7035B18-ECD8-4D5E-ABF2-6B3E381E31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5" r:id="rId1"/>
    <p:sldLayoutId id="2147484184" r:id="rId2"/>
    <p:sldLayoutId id="2147484185" r:id="rId3"/>
    <p:sldLayoutId id="2147484186" r:id="rId4"/>
    <p:sldLayoutId id="2147484187" r:id="rId5"/>
    <p:sldLayoutId id="2147484188" r:id="rId6"/>
    <p:sldLayoutId id="2147484189" r:id="rId7"/>
    <p:sldLayoutId id="2147484190" r:id="rId8"/>
    <p:sldLayoutId id="2147484191" r:id="rId9"/>
    <p:sldLayoutId id="2147484192" r:id="rId10"/>
    <p:sldLayoutId id="2147484193" r:id="rId11"/>
    <p:sldLayoutId id="214748419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B3BEBF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/>
        <a:buChar char="•"/>
        <a:defRPr sz="2400">
          <a:solidFill>
            <a:srgbClr val="79878B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1C5696"/>
        </a:buClr>
        <a:buSzPct val="80000"/>
        <a:buFont typeface="Times" pitchFamily="1" charset="0"/>
        <a:buChar char="•"/>
        <a:defRPr sz="2400">
          <a:solidFill>
            <a:srgbClr val="79878B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Document1.docx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ylor+9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81000" y="5330825"/>
            <a:ext cx="8153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3600">
                <a:effectDag name="">
                  <a:cont type="tree" name="">
                    <a:effect ref="fillLine"/>
                    <a:outerShdw dist="38100" dir="13500000" algn="br">
                      <a:srgbClr val="000000"/>
                    </a:outerShdw>
                  </a:cont>
                  <a:cont type="tree" name="">
                    <a:effect ref="fillLine"/>
                    <a:outerShdw dist="38100" dir="2700000" algn="tl">
                      <a:srgbClr val="000000"/>
                    </a:outerShdw>
                  </a:cont>
                  <a:effect ref="fillLine"/>
                </a:effectDag>
                <a:latin typeface="+mn-lt"/>
                <a:ea typeface="+mn-ea"/>
              </a:rPr>
              <a:t>Introductory Statistics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81000" y="5334000"/>
            <a:ext cx="815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chemeClr val="bg1"/>
                </a:solidFill>
              </a:rPr>
              <a:t>Introductory Statistics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Test of Independence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Review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Checking Requirements &amp; Descriptive Statistics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36418" y="3581399"/>
            <a:ext cx="8097982" cy="1720273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21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70104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mtClean="0"/>
              <a:t>Requirements to Check and Descriptive Statistics </a:t>
            </a:r>
          </a:p>
        </p:txBody>
      </p:sp>
      <p:sp>
        <p:nvSpPr>
          <p:cNvPr id="19459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8534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000000"/>
                </a:solidFill>
              </a:rPr>
              <a:t>Before Doing Hypothesis Test</a:t>
            </a:r>
          </a:p>
          <a:p>
            <a:pPr eaLnBrk="1" hangingPunct="1"/>
            <a:endParaRPr lang="en-US" sz="2800" b="1" dirty="0">
              <a:solidFill>
                <a:srgbClr val="000000"/>
              </a:solidFill>
            </a:endParaRPr>
          </a:p>
          <a:p>
            <a:pPr eaLnBrk="1" hangingPunct="1"/>
            <a:r>
              <a:rPr lang="en-US" sz="2400" dirty="0">
                <a:solidFill>
                  <a:srgbClr val="000000"/>
                </a:solidFill>
              </a:rPr>
              <a:t>Requirements to Check for </a:t>
            </a:r>
            <a:r>
              <a:rPr lang="en-US" sz="2400" dirty="0" smtClean="0">
                <a:solidFill>
                  <a:srgbClr val="000000"/>
                </a:solidFill>
              </a:rPr>
              <a:t>Test of Independence procedure</a:t>
            </a:r>
            <a:endParaRPr lang="en-US" sz="2400" dirty="0">
              <a:solidFill>
                <a:srgbClr val="000000"/>
              </a:solidFill>
            </a:endParaRPr>
          </a:p>
          <a:p>
            <a:pPr lvl="1" eaLnBrk="1" hangingPunct="1">
              <a:buFont typeface="Arial" pitchFamily="34" charset="0"/>
              <a:buChar char="•"/>
            </a:pPr>
            <a:r>
              <a:rPr lang="en-US" sz="2000" dirty="0"/>
              <a:t>All of the Expected Counts </a:t>
            </a:r>
            <a:r>
              <a:rPr lang="en-US" sz="2000" dirty="0" smtClean="0"/>
              <a:t> </a:t>
            </a:r>
            <a:r>
              <a:rPr lang="en-US" sz="2000" dirty="0"/>
              <a:t>are ≥ </a:t>
            </a:r>
            <a:r>
              <a:rPr lang="en-US" sz="2000" dirty="0" smtClean="0"/>
              <a:t>5</a:t>
            </a:r>
            <a:endParaRPr lang="en-US" sz="2000" dirty="0"/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400" dirty="0">
                <a:solidFill>
                  <a:srgbClr val="000000"/>
                </a:solidFill>
              </a:rPr>
              <a:t>Descriptive Statistics to Use</a:t>
            </a:r>
          </a:p>
          <a:p>
            <a:pPr lvl="1" eaLnBrk="1" hangingPunct="1"/>
            <a:r>
              <a:rPr lang="en-US" sz="2000" dirty="0" smtClean="0">
                <a:solidFill>
                  <a:srgbClr val="000000"/>
                </a:solidFill>
              </a:rPr>
              <a:t>Graphical </a:t>
            </a:r>
            <a:r>
              <a:rPr lang="en-US" sz="2000" dirty="0">
                <a:solidFill>
                  <a:srgbClr val="000000"/>
                </a:solidFill>
              </a:rPr>
              <a:t>– Use a pie charts or a bar graphs (similar to the two proportion pie charts or bar graphs)</a:t>
            </a:r>
          </a:p>
          <a:p>
            <a:pPr eaLnBrk="1" hangingPunct="1"/>
            <a:endParaRPr lang="en-US" sz="2000" dirty="0">
              <a:solidFill>
                <a:srgbClr val="000000"/>
              </a:solidFill>
            </a:endParaRPr>
          </a:p>
          <a:p>
            <a:pPr eaLnBrk="1" hangingPunct="1"/>
            <a:endParaRPr lang="en-US" sz="2000" dirty="0">
              <a:solidFill>
                <a:srgbClr val="79878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Using SPSS for </a:t>
            </a:r>
            <a:r>
              <a:rPr lang="en-US" dirty="0" smtClean="0"/>
              <a:t>Test </a:t>
            </a:r>
            <a:r>
              <a:rPr lang="en-US" smtClean="0"/>
              <a:t>of </a:t>
            </a:r>
            <a:r>
              <a:rPr lang="en-US" smtClean="0"/>
              <a:t>Independence</a:t>
            </a:r>
            <a:endParaRPr lang="en-US" dirty="0" smtClean="0"/>
          </a:p>
        </p:txBody>
      </p:sp>
      <p:sp>
        <p:nvSpPr>
          <p:cNvPr id="15363" name="Rectangle 3"/>
          <p:cNvSpPr txBox="1">
            <a:spLocks noChangeArrowheads="1"/>
          </p:cNvSpPr>
          <p:nvPr/>
        </p:nvSpPr>
        <p:spPr bwMode="auto">
          <a:xfrm>
            <a:off x="838200" y="1447800"/>
            <a:ext cx="7010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romanUcPeriod"/>
            </a:pPr>
            <a:r>
              <a:rPr lang="en-US" sz="2400" b="1" dirty="0" smtClean="0"/>
              <a:t>Data Entry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romanUcPeriod"/>
            </a:pPr>
            <a:r>
              <a:rPr lang="en-US" sz="2400" b="1" dirty="0" smtClean="0"/>
              <a:t>Use </a:t>
            </a:r>
            <a:r>
              <a:rPr lang="en-US" sz="2400" b="1" dirty="0"/>
              <a:t>“Data -&gt; Weight Cases” by </a:t>
            </a:r>
            <a:r>
              <a:rPr lang="en-US" sz="2400" b="1" dirty="0" err="1"/>
              <a:t>Freq</a:t>
            </a:r>
            <a:r>
              <a:rPr lang="en-US" sz="2400" b="1" dirty="0"/>
              <a:t> or Count variable ONLY when you have Summarized Data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romanUcPeriod"/>
            </a:pPr>
            <a:r>
              <a:rPr lang="en-US" sz="2400" b="1" dirty="0"/>
              <a:t>Use “Analyze -&gt; Descriptive Statistics -&gt; Crosstabs” to create a two way table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romanUcPeriod"/>
            </a:pPr>
            <a:r>
              <a:rPr lang="en-US" sz="2400" b="1" dirty="0"/>
              <a:t>Options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2400" b="1" dirty="0" smtClean="0"/>
              <a:t>Click </a:t>
            </a:r>
            <a:r>
              <a:rPr lang="en-US" sz="2400" b="1" dirty="0"/>
              <a:t>Cells, then choose the following: Observed Counts, Expected </a:t>
            </a:r>
            <a:r>
              <a:rPr lang="en-US" sz="2400" b="1" dirty="0" smtClean="0"/>
              <a:t>Counts,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2400" b="1" dirty="0" smtClean="0"/>
              <a:t>Click </a:t>
            </a:r>
            <a:r>
              <a:rPr lang="en-US" sz="2400" b="1" dirty="0"/>
              <a:t>Statistics, then choose </a:t>
            </a:r>
            <a:r>
              <a:rPr lang="en-US" sz="2400" b="1" dirty="0" smtClean="0"/>
              <a:t>Chi-Square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2400" b="1" dirty="0" smtClean="0"/>
              <a:t>Click Display clustered bar charts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7518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 smtClean="0"/>
              <a:t>Test of Independence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Review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Checking Requirements &amp; Descriptive Statistics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57200" y="1549400"/>
            <a:ext cx="6858000" cy="812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646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Test of Independence</a:t>
            </a:r>
          </a:p>
        </p:txBody>
      </p:sp>
      <p:sp>
        <p:nvSpPr>
          <p:cNvPr id="4099" name="Rectangle 3"/>
          <p:cNvSpPr txBox="1">
            <a:spLocks noChangeArrowheads="1"/>
          </p:cNvSpPr>
          <p:nvPr/>
        </p:nvSpPr>
        <p:spPr bwMode="auto">
          <a:xfrm>
            <a:off x="1219200" y="4343400"/>
            <a:ext cx="7010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Tx/>
              <a:buChar char="•"/>
            </a:pPr>
            <a:r>
              <a:rPr lang="en-US" b="1" dirty="0"/>
              <a:t>The two proportion Z procedure is limited to two rows and two columns. 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Tx/>
              <a:buChar char="•"/>
            </a:pPr>
            <a:r>
              <a:rPr lang="en-US" b="1" dirty="0"/>
              <a:t>However, the </a:t>
            </a:r>
            <a:r>
              <a:rPr lang="en-US" b="1" dirty="0" smtClean="0"/>
              <a:t>Test of Independence is </a:t>
            </a:r>
            <a:r>
              <a:rPr lang="en-US" b="1" dirty="0"/>
              <a:t>less limiting.  The row variables can have as many rows as needed and the column variable can have as many columns</a:t>
            </a:r>
          </a:p>
        </p:txBody>
      </p:sp>
      <p:pic>
        <p:nvPicPr>
          <p:cNvPr id="4100" name="Picture 4" descr="IL_536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514600"/>
            <a:ext cx="4648200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8600" y="2209800"/>
            <a:ext cx="15525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Row Variable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990600" y="25908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657600" y="1600200"/>
            <a:ext cx="18827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/>
              <a:t>Column Variable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 flipH="1">
            <a:off x="4495800" y="19812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 idx="4294967295"/>
          </p:nvPr>
        </p:nvSpPr>
        <p:spPr>
          <a:xfrm>
            <a:off x="1905000" y="228600"/>
            <a:ext cx="6858000" cy="685800"/>
          </a:xfrm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dirty="0"/>
              <a:t>Test of Independence</a:t>
            </a:r>
            <a:endParaRPr lang="en-US" dirty="0" smtClean="0"/>
          </a:p>
        </p:txBody>
      </p:sp>
      <p:sp>
        <p:nvSpPr>
          <p:cNvPr id="14339" name="Rectangle 3"/>
          <p:cNvSpPr txBox="1">
            <a:spLocks noChangeArrowheads="1"/>
          </p:cNvSpPr>
          <p:nvPr/>
        </p:nvSpPr>
        <p:spPr bwMode="auto">
          <a:xfrm>
            <a:off x="457200" y="1491673"/>
            <a:ext cx="84582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lvl="0" indent="0" eaLnBrk="1" hangingPunct="1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Review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Hypothesis Testing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sz="5400" b="1" dirty="0" smtClean="0">
                <a:solidFill>
                  <a:srgbClr val="000000"/>
                </a:solidFill>
              </a:rPr>
              <a:t>Checking Requirements &amp; Descriptive Statistics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36418" y="2583873"/>
            <a:ext cx="6858000" cy="8128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endParaRPr lang="en-US" sz="2400" smtClean="0">
              <a:solidFill>
                <a:prstClr val="black"/>
              </a:solidFill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937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 Steps for Doing Test of Independence</a:t>
            </a:r>
          </a:p>
        </p:txBody>
      </p:sp>
      <p:sp>
        <p:nvSpPr>
          <p:cNvPr id="5123" name="Rectangle 3"/>
          <p:cNvSpPr txBox="1">
            <a:spLocks noChangeArrowheads="1"/>
          </p:cNvSpPr>
          <p:nvPr/>
        </p:nvSpPr>
        <p:spPr bwMode="auto">
          <a:xfrm>
            <a:off x="76200" y="1219200"/>
            <a:ext cx="8991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sz="2400" dirty="0"/>
              <a:t>State the Null and </a:t>
            </a:r>
            <a:r>
              <a:rPr lang="en-US" sz="2400" dirty="0" smtClean="0"/>
              <a:t>Alternative Hypotheses</a:t>
            </a:r>
          </a:p>
          <a:p>
            <a:r>
              <a:rPr lang="en-US" sz="2400" i="1" dirty="0" smtClean="0"/>
              <a:t>H</a:t>
            </a:r>
            <a:r>
              <a:rPr lang="en-US" sz="2400" i="1" baseline="-25000" dirty="0" smtClean="0"/>
              <a:t>o</a:t>
            </a:r>
            <a:r>
              <a:rPr lang="en-US" sz="2400" i="1" dirty="0" smtClean="0"/>
              <a:t>: Row Variable and Column variable are independent</a:t>
            </a:r>
          </a:p>
          <a:p>
            <a:r>
              <a:rPr lang="en-US" sz="2400" i="1" dirty="0" smtClean="0"/>
              <a:t>H</a:t>
            </a:r>
            <a:r>
              <a:rPr lang="en-US" sz="2400" i="1" baseline="-25000" dirty="0" smtClean="0"/>
              <a:t>a</a:t>
            </a:r>
            <a:r>
              <a:rPr lang="en-US" sz="2400" i="1" dirty="0" smtClean="0"/>
              <a:t>: Row Variable and Column variable are not independent</a:t>
            </a:r>
            <a:endParaRPr lang="en-US" sz="2400" dirty="0"/>
          </a:p>
          <a:p>
            <a:pPr marL="457200" indent="-457200">
              <a:spcBef>
                <a:spcPct val="20000"/>
              </a:spcBef>
              <a:buClr>
                <a:srgbClr val="1C5696"/>
              </a:buClr>
              <a:buSzPct val="80000"/>
              <a:buFont typeface="+mj-lt"/>
              <a:buAutoNum type="arabicPeriod" startAt="2"/>
            </a:pPr>
            <a:r>
              <a:rPr lang="en-US" sz="2400" dirty="0" smtClean="0"/>
              <a:t>Calculate </a:t>
            </a:r>
            <a:r>
              <a:rPr lang="en-US" sz="2400" dirty="0"/>
              <a:t>the </a:t>
            </a:r>
            <a:r>
              <a:rPr lang="el-GR" sz="2400" dirty="0" smtClean="0"/>
              <a:t>χ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/>
              <a:t>(the Test Statistic) </a:t>
            </a:r>
            <a:endParaRPr lang="en-US" sz="2400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sz="24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endParaRPr lang="en-US" sz="2400" dirty="0" smtClean="0"/>
          </a:p>
          <a:p>
            <a:pPr marL="457200" indent="-457200">
              <a:spcBef>
                <a:spcPct val="20000"/>
              </a:spcBef>
              <a:buClr>
                <a:srgbClr val="1C5696"/>
              </a:buClr>
              <a:buSzPct val="80000"/>
              <a:buFont typeface="+mj-lt"/>
              <a:buAutoNum type="arabicPeriod" startAt="3"/>
            </a:pPr>
            <a:r>
              <a:rPr lang="en-US" sz="2400" dirty="0" smtClean="0"/>
              <a:t>Determine </a:t>
            </a:r>
            <a:r>
              <a:rPr lang="en-US" sz="2400" dirty="0"/>
              <a:t>the Degrees of Freedom for the Test </a:t>
            </a:r>
            <a:r>
              <a:rPr lang="en-US" sz="2400" b="1" dirty="0" err="1"/>
              <a:t>df</a:t>
            </a:r>
            <a:r>
              <a:rPr lang="en-US" sz="2400" b="1" dirty="0"/>
              <a:t> = (r-1)(c-1)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3"/>
            </a:pPr>
            <a:r>
              <a:rPr lang="en-US" sz="2400" dirty="0"/>
              <a:t>Calculate the P-value </a:t>
            </a:r>
            <a:endParaRPr lang="en-US" sz="24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3"/>
            </a:pPr>
            <a:r>
              <a:rPr lang="en-US" sz="2400" dirty="0" smtClean="0"/>
              <a:t>Reject </a:t>
            </a:r>
            <a:r>
              <a:rPr lang="en-US" sz="2400" dirty="0"/>
              <a:t>the Null Hypothesis is the P-value is less than the level of significance (</a:t>
            </a:r>
            <a:r>
              <a:rPr lang="el-GR" sz="2400" dirty="0"/>
              <a:t>α</a:t>
            </a:r>
            <a:r>
              <a:rPr lang="en-US" sz="2400" dirty="0"/>
              <a:t>), if not, then don’t </a:t>
            </a:r>
            <a:r>
              <a:rPr lang="en-US" sz="2400" dirty="0" smtClean="0"/>
              <a:t>reject.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3"/>
            </a:pPr>
            <a:r>
              <a:rPr lang="en-US" sz="2400" dirty="0" smtClean="0"/>
              <a:t>State the conclusion (in layman’s terms)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lphaLcPeriod"/>
            </a:pPr>
            <a:r>
              <a:rPr lang="en-US" sz="1600" dirty="0" smtClean="0"/>
              <a:t>If Reject H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 – We have sufficient evidence to say that “state H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 in English”</a:t>
            </a:r>
          </a:p>
          <a:p>
            <a:pPr lvl="1"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lphaLcPeriod"/>
            </a:pPr>
            <a:r>
              <a:rPr lang="en-US" sz="1600" dirty="0" smtClean="0"/>
              <a:t>If Don’t Reject H</a:t>
            </a:r>
            <a:r>
              <a:rPr lang="en-US" sz="1600" baseline="-25000" dirty="0" smtClean="0"/>
              <a:t>o</a:t>
            </a:r>
            <a:r>
              <a:rPr lang="en-US" sz="1600" dirty="0" smtClean="0"/>
              <a:t> - We have insufficient evidence to say that “state H</a:t>
            </a:r>
            <a:r>
              <a:rPr lang="en-US" sz="1600" baseline="-25000" dirty="0" smtClean="0"/>
              <a:t>a</a:t>
            </a:r>
            <a:r>
              <a:rPr lang="en-US" sz="1600" dirty="0" smtClean="0"/>
              <a:t> in English”</a:t>
            </a:r>
            <a:endParaRPr lang="en-US" sz="1600" dirty="0"/>
          </a:p>
        </p:txBody>
      </p:sp>
      <p:pic>
        <p:nvPicPr>
          <p:cNvPr id="4" name="Picture 27" descr="http://ebooks.bfwpub.com/pbs2e/figures/IL_543_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95600"/>
            <a:ext cx="53990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 Steps for Doing Test of Independence 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85436" y="1219200"/>
            <a:ext cx="86106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lvl="0">
              <a:buFont typeface="Arial" pitchFamily="34" charset="0"/>
              <a:buChar char="•"/>
            </a:pPr>
            <a:r>
              <a:rPr lang="en-US" dirty="0"/>
              <a:t>There was a recent survey taken on whether consumers are “label users” who pay attention to label details when buying clothes.  Are men and women equally likely to be label users?   Determine </a:t>
            </a:r>
            <a:r>
              <a:rPr lang="en-US" dirty="0" smtClean="0"/>
              <a:t>if gender is independent of label usage.  Use a </a:t>
            </a:r>
            <a:r>
              <a:rPr lang="en-US" dirty="0"/>
              <a:t>level of significance of α = 0.05.  </a:t>
            </a:r>
            <a:r>
              <a:rPr lang="en-US" dirty="0" smtClean="0"/>
              <a:t>The data from the study are summarized in the following contingency table : </a:t>
            </a:r>
          </a:p>
          <a:p>
            <a:pPr lvl="0">
              <a:buFont typeface="Arial" pitchFamily="34" charset="0"/>
              <a:buChar char="•"/>
            </a:pPr>
            <a:endParaRPr lang="en-US" dirty="0"/>
          </a:p>
          <a:p>
            <a:pPr lvl="0">
              <a:buFont typeface="Arial" pitchFamily="34" charset="0"/>
              <a:buChar char="•"/>
            </a:pPr>
            <a:endParaRPr lang="en-US" dirty="0" smtClean="0"/>
          </a:p>
          <a:p>
            <a:pPr lvl="0">
              <a:buFont typeface="Arial" pitchFamily="34" charset="0"/>
              <a:buChar char="•"/>
            </a:pPr>
            <a:endParaRPr lang="en-US" dirty="0"/>
          </a:p>
          <a:p>
            <a:pPr lvl="0">
              <a:buFont typeface="Arial" pitchFamily="34" charset="0"/>
              <a:buChar char="•"/>
            </a:pPr>
            <a:endParaRPr lang="en-US" dirty="0" smtClean="0"/>
          </a:p>
          <a:p>
            <a:pPr lvl="0">
              <a:buFont typeface="Arial" pitchFamily="34" charset="0"/>
              <a:buChar char="•"/>
            </a:pPr>
            <a:endParaRPr lang="en-US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/>
              <a:t>: Gender and label usage are independent</a:t>
            </a:r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dirty="0" smtClean="0"/>
              <a:t>      H</a:t>
            </a:r>
            <a:r>
              <a:rPr lang="en-US" baseline="-25000" dirty="0" smtClean="0"/>
              <a:t>a</a:t>
            </a:r>
            <a:r>
              <a:rPr lang="en-US" dirty="0" smtClean="0"/>
              <a:t>: Gender and label usage are not independent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l-GR" dirty="0" smtClean="0"/>
              <a:t>χ</a:t>
            </a:r>
            <a:r>
              <a:rPr lang="en-US" baseline="30000" dirty="0" smtClean="0"/>
              <a:t>2 </a:t>
            </a:r>
            <a:r>
              <a:rPr lang="en-US" dirty="0" smtClean="0"/>
              <a:t>= 10.949</a:t>
            </a:r>
            <a:endParaRPr lang="en-US" baseline="300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err="1" smtClean="0"/>
              <a:t>df</a:t>
            </a:r>
            <a:r>
              <a:rPr lang="en-US" dirty="0" smtClean="0"/>
              <a:t> = (r-1)(c-1) = (2-1)(2-1) = 1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P-value = 0.001</a:t>
            </a:r>
            <a:endParaRPr lang="en-US" b="1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P-value is less the level of significance, we would reject the null hypothesis</a:t>
            </a:r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We have sufficient evidence to say that Gender and label usage are not independent.</a:t>
            </a:r>
          </a:p>
          <a:p>
            <a:pPr lvl="0">
              <a:buFont typeface="Arial" pitchFamily="34" charset="0"/>
              <a:buChar char="•"/>
            </a:pPr>
            <a:endParaRPr lang="en-US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429167"/>
              </p:ext>
            </p:extLst>
          </p:nvPr>
        </p:nvGraphicFramePr>
        <p:xfrm>
          <a:off x="685800" y="2743200"/>
          <a:ext cx="7720259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4" name="Document" r:id="rId4" imgW="6112609" imgH="995875" progId="Word.Document.12">
                  <p:embed/>
                </p:oleObj>
              </mc:Choice>
              <mc:Fallback>
                <p:oleObj name="Document" r:id="rId4" imgW="6112609" imgH="9958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2743200"/>
                        <a:ext cx="7720259" cy="125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4262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Expected Counts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6200" y="1899513"/>
            <a:ext cx="7924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dirty="0" smtClean="0"/>
              <a:t>Expected </a:t>
            </a:r>
            <a:r>
              <a:rPr lang="en-US" sz="3200" dirty="0"/>
              <a:t>Cell </a:t>
            </a:r>
            <a:r>
              <a:rPr lang="en-US" sz="3200" dirty="0" smtClean="0"/>
              <a:t>Counts</a:t>
            </a:r>
            <a:endParaRPr lang="en-US" sz="3200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52400" y="2667000"/>
            <a:ext cx="838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000" dirty="0"/>
              <a:t>Expect in Each Cell Assuming </a:t>
            </a:r>
            <a:r>
              <a:rPr lang="en-US" sz="2000" dirty="0" smtClean="0"/>
              <a:t>Independence between the Row </a:t>
            </a:r>
            <a:r>
              <a:rPr lang="en-US" sz="2000" dirty="0"/>
              <a:t>and Column Variable (the null hypothesis is true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9221" name="Rectangle 7"/>
          <p:cNvSpPr>
            <a:spLocks noChangeArrowheads="1"/>
          </p:cNvSpPr>
          <p:nvPr/>
        </p:nvSpPr>
        <p:spPr bwMode="auto">
          <a:xfrm>
            <a:off x="76200" y="3581400"/>
            <a:ext cx="891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000" dirty="0"/>
              <a:t>Expected Count for each cell = Row Total * Column Total / </a:t>
            </a:r>
            <a:r>
              <a:rPr lang="en-US" sz="2000" dirty="0" smtClean="0"/>
              <a:t>Table Total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834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 Steps for Doing Test of Independence 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85436" y="1219200"/>
            <a:ext cx="8610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n-US" sz="1400" dirty="0" smtClean="0"/>
              <a:t>A study was conducted to determine why patients seek chiropractic care. Patients were classified based on their motivation for seeking treatment. Using descriptions developed by Green and </a:t>
            </a:r>
            <a:r>
              <a:rPr lang="en-US" sz="1400" dirty="0" err="1" smtClean="0"/>
              <a:t>Krueter</a:t>
            </a:r>
            <a:r>
              <a:rPr lang="en-US" sz="1400" dirty="0" smtClean="0"/>
              <a:t>, patients were asked which of the five reasons led them to seek chiropractic care : </a:t>
            </a:r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Wellness</a:t>
            </a:r>
            <a:r>
              <a:rPr lang="en-US" sz="1400" dirty="0" smtClean="0"/>
              <a:t>: defined as optimizing health among the self-identified healthy </a:t>
            </a:r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Preventive health</a:t>
            </a:r>
            <a:r>
              <a:rPr lang="en-US" sz="1400" dirty="0" smtClean="0"/>
              <a:t>: defined as preventing illness among the self-identified healthy </a:t>
            </a:r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At risk</a:t>
            </a:r>
            <a:r>
              <a:rPr lang="en-US" sz="1400" dirty="0" smtClean="0"/>
              <a:t>: defined as preventing illness among the currently healthy who are at heightened risk to develop a specific condition </a:t>
            </a:r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Sick role</a:t>
            </a:r>
            <a:r>
              <a:rPr lang="en-US" sz="1400" dirty="0" smtClean="0"/>
              <a:t>: defined as getting well among those self-perceived as ill with an emphasis on therapist-directed treatment </a:t>
            </a:r>
          </a:p>
          <a:p>
            <a:pPr>
              <a:buFont typeface="Arial" pitchFamily="34" charset="0"/>
              <a:buChar char="•"/>
            </a:pPr>
            <a:r>
              <a:rPr lang="en-US" sz="1400" i="1" dirty="0" smtClean="0"/>
              <a:t>Self care</a:t>
            </a:r>
            <a:r>
              <a:rPr lang="en-US" sz="1400" dirty="0" smtClean="0"/>
              <a:t>: defined as getting well among those self-perceived as ill favoring the use of self vs. therapist directed strategies </a:t>
            </a:r>
          </a:p>
          <a:p>
            <a:pPr marL="0" indent="0"/>
            <a:r>
              <a:rPr lang="en-US" sz="1400" dirty="0" smtClean="0"/>
              <a:t>The data from the study are summarized in the following contingency table : </a:t>
            </a:r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endParaRPr lang="en-US" sz="1400" dirty="0"/>
          </a:p>
          <a:p>
            <a:pPr marL="0" indent="0"/>
            <a:endParaRPr lang="en-US" sz="1400" dirty="0" smtClean="0"/>
          </a:p>
          <a:p>
            <a:pPr marL="0" indent="0"/>
            <a:r>
              <a:rPr lang="en-US" sz="1400" dirty="0" smtClean="0"/>
              <a:t>The research question was whether people's motivation for seeking chiropractic care was independent of their location: Europe, Australia, or the United States.  Use a level of significance of </a:t>
            </a:r>
            <a:r>
              <a:rPr lang="el-GR" sz="1400" dirty="0" smtClean="0"/>
              <a:t>α</a:t>
            </a:r>
            <a:r>
              <a:rPr lang="en-US" sz="1400" dirty="0" smtClean="0"/>
              <a:t> = 0.05.</a:t>
            </a:r>
          </a:p>
          <a:p>
            <a:pPr marL="0" indent="0"/>
            <a:endParaRPr lang="en-US" sz="1400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 smtClean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436" y="3962400"/>
            <a:ext cx="48006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645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Six Steps for Doing Test of Independence </a:t>
            </a:r>
          </a:p>
        </p:txBody>
      </p:sp>
      <p:sp>
        <p:nvSpPr>
          <p:cNvPr id="6147" name="Rectangle 3"/>
          <p:cNvSpPr txBox="1">
            <a:spLocks noChangeArrowheads="1"/>
          </p:cNvSpPr>
          <p:nvPr/>
        </p:nvSpPr>
        <p:spPr bwMode="auto">
          <a:xfrm>
            <a:off x="85436" y="1219200"/>
            <a:ext cx="8610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/>
            <a:endParaRPr lang="en-US" sz="1400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 smtClean="0"/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endParaRPr lang="en-US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/>
            </a:pPr>
            <a:r>
              <a:rPr lang="en-US" dirty="0" smtClean="0"/>
              <a:t>H</a:t>
            </a:r>
            <a:r>
              <a:rPr lang="en-US" baseline="-25000" dirty="0" smtClean="0"/>
              <a:t>o</a:t>
            </a:r>
            <a:r>
              <a:rPr lang="en-US" dirty="0" smtClean="0"/>
              <a:t>: Location and Motivation for Chiropractic Care are independent</a:t>
            </a:r>
          </a:p>
          <a:p>
            <a:pPr marL="0" indent="0">
              <a:spcBef>
                <a:spcPct val="20000"/>
              </a:spcBef>
              <a:buClr>
                <a:srgbClr val="1C5696"/>
              </a:buClr>
              <a:buSzPct val="80000"/>
            </a:pPr>
            <a:r>
              <a:rPr lang="en-US" dirty="0"/>
              <a:t> </a:t>
            </a:r>
            <a:r>
              <a:rPr lang="en-US" dirty="0" smtClean="0"/>
              <a:t>     H</a:t>
            </a:r>
            <a:r>
              <a:rPr lang="en-US" baseline="-25000" dirty="0" smtClean="0"/>
              <a:t>a</a:t>
            </a:r>
            <a:r>
              <a:rPr lang="en-US" dirty="0" smtClean="0"/>
              <a:t>: Location and Motivation for Chiropractic Care are not independent</a:t>
            </a:r>
            <a:endParaRPr lang="en-US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l-GR" dirty="0" smtClean="0"/>
              <a:t>χ</a:t>
            </a:r>
            <a:r>
              <a:rPr lang="en-US" baseline="30000" dirty="0" smtClean="0"/>
              <a:t>2 </a:t>
            </a:r>
            <a:r>
              <a:rPr lang="en-US" dirty="0" smtClean="0"/>
              <a:t>= 49.743</a:t>
            </a:r>
            <a:endParaRPr lang="en-US" baseline="30000" dirty="0" smtClean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err="1" smtClean="0"/>
              <a:t>df</a:t>
            </a:r>
            <a:r>
              <a:rPr lang="en-US" dirty="0" smtClean="0"/>
              <a:t> </a:t>
            </a:r>
            <a:r>
              <a:rPr lang="en-US" dirty="0"/>
              <a:t>= (r-1)(c-1</a:t>
            </a:r>
            <a:r>
              <a:rPr lang="en-US" dirty="0" smtClean="0"/>
              <a:t>) = (3-1)(5-1) = 8</a:t>
            </a:r>
            <a:endParaRPr lang="en-US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P-value = close to zero</a:t>
            </a:r>
            <a:endParaRPr lang="en-US" b="1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P-value is less alpha, we would reject the null hypothesis</a:t>
            </a:r>
            <a:endParaRPr lang="en-US" dirty="0"/>
          </a:p>
          <a:p>
            <a:pPr>
              <a:spcBef>
                <a:spcPct val="20000"/>
              </a:spcBef>
              <a:buClr>
                <a:srgbClr val="1C5696"/>
              </a:buClr>
              <a:buSzPct val="80000"/>
              <a:buFont typeface="Arial" pitchFamily="34" charset="0"/>
              <a:buAutoNum type="arabicPeriod" startAt="2"/>
            </a:pPr>
            <a:r>
              <a:rPr lang="en-US" dirty="0" smtClean="0"/>
              <a:t>We have sufficient evidence to say that Location and Motivation for Chiropractic Care are not independent.</a:t>
            </a:r>
            <a:endParaRPr lang="en-US" dirty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71600"/>
            <a:ext cx="48006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6826</TotalTime>
  <Words>577</Words>
  <Application>Microsoft Office PowerPoint</Application>
  <PresentationFormat>On-screen Show (4:3)</PresentationFormat>
  <Paragraphs>106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Blank Presentation</vt:lpstr>
      <vt:lpstr>Document</vt:lpstr>
      <vt:lpstr>PowerPoint Presentation</vt:lpstr>
      <vt:lpstr>Test of Independence</vt:lpstr>
      <vt:lpstr>Test of Independence</vt:lpstr>
      <vt:lpstr>Test of Independence</vt:lpstr>
      <vt:lpstr>Six Steps for Doing Test of Independence</vt:lpstr>
      <vt:lpstr>Six Steps for Doing Test of Independence </vt:lpstr>
      <vt:lpstr>Expected Counts</vt:lpstr>
      <vt:lpstr>Six Steps for Doing Test of Independence </vt:lpstr>
      <vt:lpstr>Six Steps for Doing Test of Independence </vt:lpstr>
      <vt:lpstr>Test of Independence</vt:lpstr>
      <vt:lpstr>Requirements to Check and Descriptive Statistics </vt:lpstr>
      <vt:lpstr>Using SPSS for Test of Independence</vt:lpstr>
    </vt:vector>
  </TitlesOfParts>
  <Company>BYU-Idaho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rdcromar</dc:creator>
  <cp:lastModifiedBy>Cromar, Ryan</cp:lastModifiedBy>
  <cp:revision>265</cp:revision>
  <dcterms:created xsi:type="dcterms:W3CDTF">2008-09-08T20:31:32Z</dcterms:created>
  <dcterms:modified xsi:type="dcterms:W3CDTF">2013-06-13T23:05:46Z</dcterms:modified>
</cp:coreProperties>
</file>